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3" r:id="rId3"/>
    <p:sldId id="257" r:id="rId4"/>
    <p:sldId id="258" r:id="rId5"/>
    <p:sldId id="282" r:id="rId6"/>
    <p:sldId id="261" r:id="rId7"/>
    <p:sldId id="260" r:id="rId8"/>
    <p:sldId id="266" r:id="rId9"/>
    <p:sldId id="259" r:id="rId10"/>
    <p:sldId id="267" r:id="rId11"/>
    <p:sldId id="274" r:id="rId12"/>
    <p:sldId id="269" r:id="rId13"/>
    <p:sldId id="270" r:id="rId14"/>
    <p:sldId id="271" r:id="rId15"/>
    <p:sldId id="280" r:id="rId16"/>
    <p:sldId id="281" r:id="rId17"/>
    <p:sldId id="272" r:id="rId18"/>
    <p:sldId id="273" r:id="rId19"/>
    <p:sldId id="275" r:id="rId20"/>
    <p:sldId id="262" r:id="rId21"/>
    <p:sldId id="264" r:id="rId22"/>
    <p:sldId id="263" r:id="rId23"/>
    <p:sldId id="265" r:id="rId24"/>
    <p:sldId id="277" r:id="rId25"/>
    <p:sldId id="276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F3F4-0D80-41AC-BCD3-26863AB8DEF0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7228-A6A5-4B23-A718-18897D99D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F3F4-0D80-41AC-BCD3-26863AB8DEF0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7228-A6A5-4B23-A718-18897D99D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F3F4-0D80-41AC-BCD3-26863AB8DEF0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7228-A6A5-4B23-A718-18897D99D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F3F4-0D80-41AC-BCD3-26863AB8DEF0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7228-A6A5-4B23-A718-18897D99D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F3F4-0D80-41AC-BCD3-26863AB8DEF0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7228-A6A5-4B23-A718-18897D99D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F3F4-0D80-41AC-BCD3-26863AB8DEF0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7228-A6A5-4B23-A718-18897D99D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F3F4-0D80-41AC-BCD3-26863AB8DEF0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7228-A6A5-4B23-A718-18897D99D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F3F4-0D80-41AC-BCD3-26863AB8DEF0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7228-A6A5-4B23-A718-18897D99D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F3F4-0D80-41AC-BCD3-26863AB8DEF0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7228-A6A5-4B23-A718-18897D99D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F3F4-0D80-41AC-BCD3-26863AB8DEF0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7228-A6A5-4B23-A718-18897D99D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F3F4-0D80-41AC-BCD3-26863AB8DEF0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7228-A6A5-4B23-A718-18897D99D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CF3F4-0D80-41AC-BCD3-26863AB8DEF0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37228-A6A5-4B23-A718-18897D99D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Family </a:t>
            </a:r>
            <a:r>
              <a:rPr lang="en-US" sz="4000" b="1" dirty="0" err="1" smtClean="0">
                <a:solidFill>
                  <a:srgbClr val="FFFF00"/>
                </a:solidFill>
              </a:rPr>
              <a:t>Micrococcaceae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2580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66FF33"/>
                </a:solidFill>
              </a:rPr>
              <a:t>Genera: Micrococcus, Staphylococcus, &amp; </a:t>
            </a:r>
            <a:r>
              <a:rPr lang="en-US" sz="2400" b="1" dirty="0" err="1" smtClean="0">
                <a:solidFill>
                  <a:srgbClr val="66FF33"/>
                </a:solidFill>
              </a:rPr>
              <a:t>Rothia</a:t>
            </a:r>
            <a:r>
              <a:rPr lang="en-US" sz="2400" b="1" dirty="0" smtClean="0">
                <a:solidFill>
                  <a:srgbClr val="66FF33"/>
                </a:solidFill>
              </a:rPr>
              <a:t> are catalase positive.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66FF33"/>
                </a:solidFill>
              </a:rPr>
              <a:t>The genera: Streptococcus &amp; enterococcus are catalase negative. Staphylococci are the most commonly isolated </a:t>
            </a:r>
            <a:r>
              <a:rPr lang="en-US" sz="2400" b="1" dirty="0" err="1" smtClean="0">
                <a:solidFill>
                  <a:srgbClr val="66FF33"/>
                </a:solidFill>
              </a:rPr>
              <a:t>micrococcaceae</a:t>
            </a:r>
            <a:r>
              <a:rPr lang="en-US" sz="2400" b="1" dirty="0" smtClean="0">
                <a:solidFill>
                  <a:srgbClr val="66FF33"/>
                </a:solidFill>
              </a:rPr>
              <a:t> from veterinary clinical specimens.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66FF33"/>
                </a:solidFill>
              </a:rPr>
              <a:t> G+ bacteria. It usually arranged in grape-like clusters. Single or pairs may also found. Colonies are white to gray, and sometimes golden yellow, entire and smooth surface. </a:t>
            </a:r>
          </a:p>
          <a:p>
            <a:pPr>
              <a:buNone/>
            </a:pPr>
            <a:r>
              <a:rPr lang="en-US" sz="2400" dirty="0" smtClean="0">
                <a:solidFill>
                  <a:srgbClr val="00FFFF"/>
                </a:solidFill>
              </a:rPr>
              <a:t>They grow readily on many types of media. Some are normal flora of the skin and mucous membrane of human. </a:t>
            </a:r>
            <a:r>
              <a:rPr lang="en-US" sz="2400" dirty="0" smtClean="0">
                <a:solidFill>
                  <a:srgbClr val="FFFF00"/>
                </a:solidFill>
              </a:rPr>
              <a:t>Other causes suppuration, abscesses formation and a variety of </a:t>
            </a:r>
            <a:r>
              <a:rPr lang="en-US" sz="2400" dirty="0" err="1" smtClean="0">
                <a:solidFill>
                  <a:srgbClr val="FFFF00"/>
                </a:solidFill>
              </a:rPr>
              <a:t>pyogenic</a:t>
            </a:r>
            <a:r>
              <a:rPr lang="en-US" sz="2400" dirty="0" smtClean="0">
                <a:solidFill>
                  <a:srgbClr val="FFFF00"/>
                </a:solidFill>
              </a:rPr>
              <a:t> infections and even fatal . </a:t>
            </a:r>
            <a:r>
              <a:rPr lang="en-US" sz="2400" dirty="0" smtClean="0">
                <a:solidFill>
                  <a:srgbClr val="00FFFF"/>
                </a:solidFill>
              </a:rPr>
              <a:t>The main 3 species of staphylococci are:</a:t>
            </a:r>
          </a:p>
          <a:p>
            <a:r>
              <a:rPr lang="en-US" sz="2400" b="1" i="1" dirty="0" smtClean="0">
                <a:solidFill>
                  <a:srgbClr val="00FFFF"/>
                </a:solidFill>
              </a:rPr>
              <a:t>Staphylococcus </a:t>
            </a:r>
            <a:r>
              <a:rPr lang="en-US" sz="2400" b="1" i="1" dirty="0" err="1" smtClean="0">
                <a:solidFill>
                  <a:srgbClr val="00FFFF"/>
                </a:solidFill>
              </a:rPr>
              <a:t>aureus</a:t>
            </a:r>
            <a:endParaRPr lang="en-US" sz="2400" b="1" i="1" dirty="0" smtClean="0">
              <a:solidFill>
                <a:srgbClr val="00FFFF"/>
              </a:solidFill>
            </a:endParaRPr>
          </a:p>
          <a:p>
            <a:r>
              <a:rPr lang="en-US" sz="2400" b="1" i="1" dirty="0" smtClean="0">
                <a:solidFill>
                  <a:srgbClr val="00FFFF"/>
                </a:solidFill>
              </a:rPr>
              <a:t>Staphylococcus </a:t>
            </a:r>
            <a:r>
              <a:rPr lang="en-US" sz="2400" b="1" i="1" dirty="0" err="1" smtClean="0">
                <a:solidFill>
                  <a:srgbClr val="00FFFF"/>
                </a:solidFill>
              </a:rPr>
              <a:t>epidermidis</a:t>
            </a:r>
            <a:r>
              <a:rPr lang="en-US" sz="2400" b="1" i="1" dirty="0" smtClean="0">
                <a:solidFill>
                  <a:srgbClr val="00FFFF"/>
                </a:solidFill>
              </a:rPr>
              <a:t> (</a:t>
            </a:r>
            <a:r>
              <a:rPr lang="en-US" sz="2400" b="1" i="1" dirty="0" err="1" smtClean="0">
                <a:solidFill>
                  <a:srgbClr val="00FFFF"/>
                </a:solidFill>
              </a:rPr>
              <a:t>albus</a:t>
            </a:r>
            <a:r>
              <a:rPr lang="en-US" sz="2400" b="1" i="1" dirty="0" smtClean="0">
                <a:solidFill>
                  <a:srgbClr val="00FFFF"/>
                </a:solidFill>
              </a:rPr>
              <a:t>)</a:t>
            </a:r>
            <a:endParaRPr lang="en-US" sz="2400" b="1" dirty="0" smtClean="0">
              <a:solidFill>
                <a:srgbClr val="00FFFF"/>
              </a:solidFill>
            </a:endParaRPr>
          </a:p>
          <a:p>
            <a:r>
              <a:rPr lang="en-US" sz="2400" b="1" i="1" dirty="0" smtClean="0">
                <a:solidFill>
                  <a:srgbClr val="00FFFF"/>
                </a:solidFill>
              </a:rPr>
              <a:t>Staphylococcus </a:t>
            </a:r>
            <a:r>
              <a:rPr lang="en-US" sz="2400" b="1" i="1" dirty="0" err="1" smtClean="0">
                <a:solidFill>
                  <a:srgbClr val="00FFFF"/>
                </a:solidFill>
              </a:rPr>
              <a:t>saprophyticus</a:t>
            </a:r>
            <a:endParaRPr lang="en-US" sz="2400" b="1" i="1" dirty="0" smtClean="0">
              <a:solidFill>
                <a:srgbClr val="00FFFF"/>
              </a:solidFill>
            </a:endParaRPr>
          </a:p>
          <a:p>
            <a:pPr algn="just">
              <a:buNone/>
            </a:pP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FFFF"/>
                </a:solidFill>
              </a:rPr>
              <a:t>Enzymes and toxins of </a:t>
            </a:r>
            <a:r>
              <a:rPr lang="en-US" sz="4000" b="1" i="1" dirty="0" smtClean="0">
                <a:solidFill>
                  <a:srgbClr val="00FFFF"/>
                </a:solidFill>
              </a:rPr>
              <a:t>S. </a:t>
            </a:r>
            <a:r>
              <a:rPr lang="en-US" sz="4000" b="1" i="1" dirty="0" err="1" smtClean="0">
                <a:solidFill>
                  <a:srgbClr val="00FFFF"/>
                </a:solidFill>
              </a:rPr>
              <a:t>aureus</a:t>
            </a:r>
            <a:endParaRPr lang="en-US" sz="4000" b="1" i="1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Capsule</a:t>
            </a:r>
            <a:r>
              <a:rPr lang="en-US" sz="2400" b="1" dirty="0" smtClean="0">
                <a:solidFill>
                  <a:srgbClr val="FFFF00"/>
                </a:solidFill>
              </a:rPr>
              <a:t>:      </a:t>
            </a:r>
            <a:r>
              <a:rPr lang="en-US" sz="2400" b="1" dirty="0" smtClean="0">
                <a:solidFill>
                  <a:srgbClr val="FFFF00"/>
                </a:solidFill>
              </a:rPr>
              <a:t>inhibit phagocytosis, Promote adherence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</a:rPr>
              <a:t>Piptidoglycan</a:t>
            </a:r>
            <a:r>
              <a:rPr lang="en-US" sz="2400" b="1" dirty="0" smtClean="0">
                <a:solidFill>
                  <a:srgbClr val="FFFF00"/>
                </a:solidFill>
              </a:rPr>
              <a:t>:     </a:t>
            </a:r>
            <a:r>
              <a:rPr lang="en-US" sz="2400" b="1" dirty="0" smtClean="0">
                <a:solidFill>
                  <a:srgbClr val="FFFF00"/>
                </a:solidFill>
              </a:rPr>
              <a:t>leukocyte </a:t>
            </a:r>
            <a:r>
              <a:rPr lang="en-US" sz="2400" b="1" dirty="0" err="1" smtClean="0">
                <a:solidFill>
                  <a:srgbClr val="FFFF00"/>
                </a:solidFill>
              </a:rPr>
              <a:t>chemoatractant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decomplementation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Toxins: </a:t>
            </a:r>
            <a:r>
              <a:rPr lang="en-US" sz="2400" b="1" dirty="0" smtClean="0">
                <a:solidFill>
                  <a:srgbClr val="FFFF00"/>
                </a:solidFill>
              </a:rPr>
              <a:t>      </a:t>
            </a:r>
            <a:r>
              <a:rPr lang="en-US" sz="2400" b="1" dirty="0" err="1" smtClean="0">
                <a:solidFill>
                  <a:srgbClr val="FFFF00"/>
                </a:solidFill>
              </a:rPr>
              <a:t>Antiphagocytic</a:t>
            </a:r>
            <a:r>
              <a:rPr lang="en-US" sz="2400" b="1" dirty="0" smtClean="0">
                <a:solidFill>
                  <a:srgbClr val="FFFF00"/>
                </a:solidFill>
              </a:rPr>
              <a:t>, cytotoxic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</a:rPr>
              <a:t>Exfoliative</a:t>
            </a:r>
            <a:r>
              <a:rPr lang="en-US" sz="2400" b="1" dirty="0" smtClean="0">
                <a:solidFill>
                  <a:srgbClr val="FFFF00"/>
                </a:solidFill>
              </a:rPr>
              <a:t> toxin: </a:t>
            </a:r>
            <a:r>
              <a:rPr lang="en-US" sz="2400" b="1" dirty="0" smtClean="0">
                <a:solidFill>
                  <a:srgbClr val="FFFF00"/>
                </a:solidFill>
              </a:rPr>
              <a:t>     split </a:t>
            </a:r>
            <a:r>
              <a:rPr lang="en-US" sz="2400" b="1" dirty="0" smtClean="0">
                <a:solidFill>
                  <a:srgbClr val="FFFF00"/>
                </a:solidFill>
              </a:rPr>
              <a:t>cellular bridges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Enterotoxin: </a:t>
            </a:r>
            <a:r>
              <a:rPr lang="en-US" sz="2400" b="1" dirty="0" smtClean="0">
                <a:solidFill>
                  <a:srgbClr val="FFFF00"/>
                </a:solidFill>
              </a:rPr>
              <a:t>        </a:t>
            </a:r>
            <a:r>
              <a:rPr lang="en-US" sz="2400" b="1" dirty="0" err="1" smtClean="0">
                <a:solidFill>
                  <a:srgbClr val="FFFF00"/>
                </a:solidFill>
              </a:rPr>
              <a:t>nauseogenic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diarrheagenic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TSST</a:t>
            </a:r>
            <a:r>
              <a:rPr lang="en-US" sz="2400" b="1" dirty="0" smtClean="0">
                <a:solidFill>
                  <a:srgbClr val="FFFF00"/>
                </a:solidFill>
              </a:rPr>
              <a:t>:         </a:t>
            </a:r>
            <a:r>
              <a:rPr lang="en-US" sz="2400" b="1" dirty="0" smtClean="0">
                <a:solidFill>
                  <a:srgbClr val="FFFF00"/>
                </a:solidFill>
              </a:rPr>
              <a:t>endothelial damage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Coagulase: </a:t>
            </a:r>
            <a:r>
              <a:rPr lang="en-US" sz="2400" b="1" dirty="0" smtClean="0">
                <a:solidFill>
                  <a:srgbClr val="FFFF00"/>
                </a:solidFill>
              </a:rPr>
              <a:t>     Convert </a:t>
            </a:r>
            <a:r>
              <a:rPr lang="en-US" sz="2400" b="1" dirty="0" smtClean="0">
                <a:solidFill>
                  <a:srgbClr val="FFFF00"/>
                </a:solidFill>
              </a:rPr>
              <a:t>fibrinogen into fibrin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</a:rPr>
              <a:t>Hyaluronidase</a:t>
            </a:r>
            <a:r>
              <a:rPr lang="en-US" sz="2400" b="1" dirty="0" smtClean="0">
                <a:solidFill>
                  <a:srgbClr val="FFFF00"/>
                </a:solidFill>
              </a:rPr>
              <a:t>: </a:t>
            </a:r>
            <a:r>
              <a:rPr lang="en-US" sz="2400" b="1" dirty="0" smtClean="0">
                <a:solidFill>
                  <a:srgbClr val="FFFF00"/>
                </a:solidFill>
              </a:rPr>
              <a:t>     Hydrolyzes </a:t>
            </a:r>
            <a:r>
              <a:rPr lang="en-US" sz="2400" b="1" dirty="0" smtClean="0">
                <a:solidFill>
                  <a:srgbClr val="FFFF00"/>
                </a:solidFill>
              </a:rPr>
              <a:t>hyaluronic acid in connective tissues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Lipase</a:t>
            </a:r>
            <a:r>
              <a:rPr lang="en-US" sz="2400" b="1" dirty="0" smtClean="0">
                <a:solidFill>
                  <a:srgbClr val="FFFF00"/>
                </a:solidFill>
              </a:rPr>
              <a:t>:          </a:t>
            </a:r>
            <a:r>
              <a:rPr lang="en-US" sz="2400" b="1" dirty="0" smtClean="0">
                <a:solidFill>
                  <a:srgbClr val="FFFF00"/>
                </a:solidFill>
              </a:rPr>
              <a:t>hydrolyzes lipids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Nuclease</a:t>
            </a:r>
            <a:r>
              <a:rPr lang="en-US" sz="2400" b="1" dirty="0" smtClean="0">
                <a:solidFill>
                  <a:srgbClr val="FFFF00"/>
                </a:solidFill>
              </a:rPr>
              <a:t>:     </a:t>
            </a:r>
            <a:r>
              <a:rPr lang="en-US" sz="2400" b="1" dirty="0" smtClean="0">
                <a:solidFill>
                  <a:srgbClr val="FFFF00"/>
                </a:solidFill>
              </a:rPr>
              <a:t>Hydrolyzes DNA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Another </a:t>
            </a:r>
            <a:r>
              <a:rPr lang="en-US" sz="3600" b="1" dirty="0" err="1" smtClean="0"/>
              <a:t>pathogenicity</a:t>
            </a:r>
            <a:r>
              <a:rPr lang="en-US" sz="3600" b="1" dirty="0" smtClean="0"/>
              <a:t> factors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5720" y="1357298"/>
            <a:ext cx="3714776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B-</a:t>
            </a:r>
            <a:r>
              <a:rPr lang="en-US" dirty="0" err="1" smtClean="0"/>
              <a:t>lactamase</a:t>
            </a:r>
            <a:r>
              <a:rPr lang="en-US" dirty="0" smtClean="0"/>
              <a:t> production: The majority of </a:t>
            </a:r>
            <a:r>
              <a:rPr lang="en-US" i="1" dirty="0" smtClean="0"/>
              <a:t>S. </a:t>
            </a:r>
            <a:r>
              <a:rPr lang="en-US" i="1" dirty="0" err="1" smtClean="0"/>
              <a:t>aureus</a:t>
            </a:r>
            <a:r>
              <a:rPr lang="en-US" i="1" dirty="0" smtClean="0"/>
              <a:t> </a:t>
            </a:r>
            <a:r>
              <a:rPr lang="en-US" dirty="0" smtClean="0"/>
              <a:t>isolates produce the B-</a:t>
            </a:r>
            <a:r>
              <a:rPr lang="en-US" dirty="0" err="1" smtClean="0"/>
              <a:t>lactamase</a:t>
            </a:r>
            <a:r>
              <a:rPr lang="en-US" dirty="0" smtClean="0"/>
              <a:t> enzyme which break down the B-</a:t>
            </a:r>
            <a:r>
              <a:rPr lang="en-US" dirty="0" err="1" smtClean="0"/>
              <a:t>lactam</a:t>
            </a:r>
            <a:r>
              <a:rPr lang="en-US" dirty="0" smtClean="0"/>
              <a:t> ring, &amp; thus it is responsible for the resistance of </a:t>
            </a:r>
            <a:r>
              <a:rPr lang="en-US" i="1" dirty="0" smtClean="0"/>
              <a:t>S. </a:t>
            </a:r>
            <a:r>
              <a:rPr lang="en-US" i="1" dirty="0" err="1" smtClean="0"/>
              <a:t>aureus</a:t>
            </a:r>
            <a:r>
              <a:rPr lang="en-US" i="1" dirty="0" smtClean="0"/>
              <a:t> </a:t>
            </a:r>
            <a:r>
              <a:rPr lang="en-US" dirty="0" smtClean="0"/>
              <a:t>against </a:t>
            </a:r>
            <a:r>
              <a:rPr lang="en-US" dirty="0" err="1" smtClean="0"/>
              <a:t>penicillins</a:t>
            </a:r>
            <a:r>
              <a:rPr lang="en-US" dirty="0" smtClean="0"/>
              <a:t> &amp; </a:t>
            </a:r>
            <a:r>
              <a:rPr lang="en-US" dirty="0" err="1" smtClean="0"/>
              <a:t>cephalosporines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86248" y="1600200"/>
            <a:ext cx="464347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Biofilm</a:t>
            </a:r>
            <a:r>
              <a:rPr lang="en-US" sz="2400" b="1" dirty="0" smtClean="0"/>
              <a:t> formation: A </a:t>
            </a:r>
            <a:r>
              <a:rPr lang="en-US" sz="2400" b="1" dirty="0" err="1" smtClean="0"/>
              <a:t>biofilm</a:t>
            </a:r>
            <a:r>
              <a:rPr lang="en-US" sz="2400" b="1" dirty="0" smtClean="0"/>
              <a:t> is an aggregate of microbe</a:t>
            </a:r>
            <a:r>
              <a:rPr lang="en-US" sz="2400" b="1" u="sng" dirty="0" smtClean="0"/>
              <a:t>s</a:t>
            </a:r>
            <a:r>
              <a:rPr lang="en-US" sz="2400" b="1" dirty="0" smtClean="0"/>
              <a:t> in which cells adhere to each other and/or to a surface. These adherent cells are frequently embedded within a self-produced matrix of extracellular polymeric substance. </a:t>
            </a:r>
            <a:r>
              <a:rPr lang="en-US" sz="2400" b="1" dirty="0" err="1" smtClean="0"/>
              <a:t>Biofilm</a:t>
            </a:r>
            <a:r>
              <a:rPr lang="en-US" sz="2400" b="1" dirty="0" smtClean="0"/>
              <a:t> protect the microbe from the immune response &amp; increase the antimicrobial resistance. High percentage of </a:t>
            </a:r>
            <a:r>
              <a:rPr lang="en-US" sz="2400" b="1" i="1" dirty="0" smtClean="0"/>
              <a:t>S. </a:t>
            </a:r>
            <a:r>
              <a:rPr lang="en-US" sz="2400" b="1" i="1" dirty="0" err="1" smtClean="0"/>
              <a:t>aures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are </a:t>
            </a:r>
            <a:r>
              <a:rPr lang="en-US" sz="2400" b="1" dirty="0" err="1" smtClean="0"/>
              <a:t>biofilm</a:t>
            </a:r>
            <a:r>
              <a:rPr lang="en-US" sz="2400" b="1" dirty="0" smtClean="0"/>
              <a:t> former</a:t>
            </a:r>
            <a:endParaRPr lang="en-US" sz="2400" b="1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S. </a:t>
            </a:r>
            <a:r>
              <a:rPr lang="en-US" b="1" i="1" dirty="0" err="1" smtClean="0"/>
              <a:t>aureus</a:t>
            </a:r>
            <a:r>
              <a:rPr lang="en-US" b="1" dirty="0" smtClean="0"/>
              <a:t> food intoxication: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Food poisoning due to </a:t>
            </a:r>
            <a:r>
              <a:rPr lang="en-US" b="1" i="1" dirty="0" smtClean="0"/>
              <a:t>S. </a:t>
            </a:r>
            <a:r>
              <a:rPr lang="en-US" b="1" i="1" dirty="0" err="1" smtClean="0"/>
              <a:t>aureus</a:t>
            </a:r>
            <a:r>
              <a:rPr lang="en-US" b="1" dirty="0" smtClean="0"/>
              <a:t> </a:t>
            </a:r>
            <a:r>
              <a:rPr lang="en-US" b="1" dirty="0" err="1" smtClean="0"/>
              <a:t>enterotoxin</a:t>
            </a:r>
            <a:r>
              <a:rPr lang="en-US" b="1" dirty="0" smtClean="0"/>
              <a:t> is characterized by a short incubation period (1-8 hrs), violent nausea, vomiting and diarrhea. There is no fever. The </a:t>
            </a:r>
            <a:r>
              <a:rPr lang="en-US" b="1" dirty="0" err="1" smtClean="0"/>
              <a:t>enterotoxin</a:t>
            </a:r>
            <a:r>
              <a:rPr lang="en-US" b="1" dirty="0" smtClean="0"/>
              <a:t> is heat-stable (resist boiling for 30 minutes)and resistant to the action of Gut enzymes. The emetic effect of </a:t>
            </a:r>
            <a:r>
              <a:rPr lang="en-US" b="1" dirty="0" err="1" smtClean="0"/>
              <a:t>enterotoxin</a:t>
            </a:r>
            <a:r>
              <a:rPr lang="en-US" b="1" dirty="0" smtClean="0"/>
              <a:t> is probably result from CNS stimulation (vomiting center).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Toxic shock syndrome: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/>
              <a:t>Most strains of </a:t>
            </a:r>
            <a:r>
              <a:rPr lang="en-US" b="1" i="1" dirty="0" smtClean="0"/>
              <a:t>S. </a:t>
            </a:r>
            <a:r>
              <a:rPr lang="en-US" b="1" i="1" dirty="0" err="1" smtClean="0"/>
              <a:t>aureus</a:t>
            </a:r>
            <a:r>
              <a:rPr lang="en-US" b="1" dirty="0" smtClean="0"/>
              <a:t> isolated from patients with toxic shock syndrome produced a toxin called toxic shock syndrome toxin (TSST). In human the toxin is associated with fever, shock and multisystem involvement, including </a:t>
            </a:r>
            <a:r>
              <a:rPr lang="en-US" b="1" dirty="0" err="1" smtClean="0"/>
              <a:t>desquamative</a:t>
            </a:r>
            <a:r>
              <a:rPr lang="en-US" b="1" dirty="0" smtClean="0"/>
              <a:t> skin rash.</a:t>
            </a:r>
          </a:p>
          <a:p>
            <a:pPr algn="just">
              <a:buNone/>
            </a:pPr>
            <a:r>
              <a:rPr lang="en-US" b="1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Laboratory diagnosis: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1.Specimens: Pus, blood, urine, sputum, CSF, wound swab, burn swab, seminal fluid, vaginal secretion and so on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2. Smears: To see the typical appearance of the bacteria.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3. Culture: On blood agar plates to identify bacterial colonies and differentiate them through:</a:t>
            </a:r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C00000"/>
                </a:solidFill>
              </a:rPr>
              <a:t>Coagulase</a:t>
            </a:r>
            <a:r>
              <a:rPr lang="en-US" b="1" dirty="0" smtClean="0">
                <a:solidFill>
                  <a:srgbClr val="C00000"/>
                </a:solidFill>
              </a:rPr>
              <a:t> test.</a:t>
            </a:r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C00000"/>
                </a:solidFill>
              </a:rPr>
              <a:t>Catalase</a:t>
            </a:r>
            <a:r>
              <a:rPr lang="en-US" b="1" dirty="0" smtClean="0">
                <a:solidFill>
                  <a:srgbClr val="C00000"/>
                </a:solidFill>
              </a:rPr>
              <a:t> test.</a:t>
            </a:r>
          </a:p>
          <a:p>
            <a:pPr lvl="0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Biochemical tests.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Culture on special media e.g. </a:t>
            </a:r>
            <a:r>
              <a:rPr lang="en-US" b="1" dirty="0" err="1" smtClean="0">
                <a:solidFill>
                  <a:srgbClr val="C00000"/>
                </a:solidFill>
              </a:rPr>
              <a:t>Mannitol</a:t>
            </a:r>
            <a:r>
              <a:rPr lang="en-US" b="1" dirty="0" smtClean="0">
                <a:solidFill>
                  <a:srgbClr val="C00000"/>
                </a:solidFill>
              </a:rPr>
              <a:t> salt agar (with 6.5% </a:t>
            </a:r>
            <a:r>
              <a:rPr lang="en-US" b="1" dirty="0" err="1" smtClean="0">
                <a:solidFill>
                  <a:srgbClr val="C00000"/>
                </a:solidFill>
              </a:rPr>
              <a:t>NaCl</a:t>
            </a:r>
            <a:r>
              <a:rPr lang="en-US" b="1" dirty="0" smtClean="0">
                <a:solidFill>
                  <a:srgbClr val="C00000"/>
                </a:solidFill>
              </a:rPr>
              <a:t>) to differentiate </a:t>
            </a:r>
            <a:r>
              <a:rPr lang="en-US" b="1" i="1" dirty="0" smtClean="0">
                <a:solidFill>
                  <a:srgbClr val="C00000"/>
                </a:solidFill>
              </a:rPr>
              <a:t>S.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aureus</a:t>
            </a:r>
            <a:r>
              <a:rPr lang="en-US" b="1" dirty="0" smtClean="0">
                <a:solidFill>
                  <a:srgbClr val="C00000"/>
                </a:solidFill>
              </a:rPr>
              <a:t> than other staphylococci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Mannitol</a:t>
            </a:r>
            <a:r>
              <a:rPr lang="en-US" sz="3600" b="1" dirty="0" smtClean="0"/>
              <a:t> salt agar</a:t>
            </a:r>
            <a:endParaRPr lang="en-US" sz="3600" b="1" dirty="0"/>
          </a:p>
        </p:txBody>
      </p:sp>
      <p:pic>
        <p:nvPicPr>
          <p:cNvPr id="7" name="Content Placeholder 6" descr="image 5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2428868"/>
            <a:ext cx="3286148" cy="3071834"/>
          </a:xfrm>
        </p:spPr>
      </p:pic>
      <p:pic>
        <p:nvPicPr>
          <p:cNvPr id="8" name="Content Placeholder 7" descr="MSA.bmp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072066" y="2714621"/>
            <a:ext cx="2857519" cy="335758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Slide &amp; tube </a:t>
            </a:r>
            <a:r>
              <a:rPr lang="en-US" sz="4000" b="1" dirty="0" err="1" smtClean="0"/>
              <a:t>coagulase</a:t>
            </a:r>
            <a:r>
              <a:rPr lang="en-US" sz="4000" b="1" dirty="0" smtClean="0"/>
              <a:t> test</a:t>
            </a:r>
            <a:endParaRPr lang="en-US" sz="4000" b="1" dirty="0"/>
          </a:p>
        </p:txBody>
      </p:sp>
      <p:pic>
        <p:nvPicPr>
          <p:cNvPr id="5" name="Content Placeholder 4" descr="coag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000100" y="2928934"/>
            <a:ext cx="2643206" cy="2643206"/>
          </a:xfrm>
        </p:spPr>
      </p:pic>
      <p:pic>
        <p:nvPicPr>
          <p:cNvPr id="6" name="Content Placeholder 5" descr="tube coag.bmp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500694" y="3143248"/>
            <a:ext cx="2214578" cy="228601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b="1" i="1" dirty="0" smtClean="0"/>
              <a:t>S. </a:t>
            </a:r>
            <a:r>
              <a:rPr lang="en-US" b="1" i="1" dirty="0" err="1" smtClean="0"/>
              <a:t>aureus</a:t>
            </a:r>
            <a:r>
              <a:rPr lang="en-US" b="1" dirty="0" smtClean="0"/>
              <a:t> is widely distributed in the nature and causing a wide range of </a:t>
            </a:r>
            <a:r>
              <a:rPr lang="en-US" b="1" dirty="0" err="1" smtClean="0"/>
              <a:t>pyogenic</a:t>
            </a:r>
            <a:r>
              <a:rPr lang="en-US" b="1" dirty="0" smtClean="0"/>
              <a:t> infections. Furthermore it is responsible for community acquired as well as nosocomial infections ( Hospital infections particularly among </a:t>
            </a:r>
            <a:r>
              <a:rPr lang="en-US" b="1" dirty="0" err="1" smtClean="0"/>
              <a:t>immuno</a:t>
            </a:r>
            <a:r>
              <a:rPr lang="en-US" b="1" dirty="0" smtClean="0"/>
              <a:t>-compromised patients ) due to its wide distribution in hospital settings including health care workers. On the other hand, </a:t>
            </a:r>
            <a:r>
              <a:rPr lang="en-US" b="1" i="1" dirty="0" smtClean="0"/>
              <a:t>S. </a:t>
            </a:r>
            <a:r>
              <a:rPr lang="en-US" b="1" i="1" dirty="0" err="1" smtClean="0"/>
              <a:t>aureus</a:t>
            </a:r>
            <a:r>
              <a:rPr lang="en-US" b="1" dirty="0" smtClean="0"/>
              <a:t> is one of the well-known bacteria that develop multiple antibiotic resistance.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Methicillin resistant  </a:t>
            </a:r>
            <a:r>
              <a:rPr lang="en-US" sz="3200" b="1" i="1" dirty="0" smtClean="0"/>
              <a:t>S. </a:t>
            </a:r>
            <a:r>
              <a:rPr lang="en-US" sz="3200" b="1" i="1" dirty="0" err="1" smtClean="0"/>
              <a:t>aureus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(MRSA)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According to its susceptibility to Methicillin, S. </a:t>
            </a:r>
            <a:r>
              <a:rPr lang="en-US" sz="2400" b="1" dirty="0" err="1" smtClean="0"/>
              <a:t>aureus</a:t>
            </a:r>
            <a:r>
              <a:rPr lang="en-US" sz="2400" b="1" dirty="0" smtClean="0"/>
              <a:t> was divided into: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Methicillin resistant (MRSA): which is highly prevalent in the community causing a wide range of infection including community acquired (CA-MRSA) pneumonia . Beside that it is highly distributed in the hospitals  (Hospital environment and fomites HA-MRSA) causing infections among patients.</a:t>
            </a:r>
          </a:p>
          <a:p>
            <a:pPr marL="457200" indent="-457200">
              <a:buNone/>
            </a:pPr>
            <a:r>
              <a:rPr lang="en-US" sz="2400" b="1" dirty="0" smtClean="0"/>
              <a:t>MRSA isolates usually multi-drug resistant</a:t>
            </a:r>
          </a:p>
          <a:p>
            <a:pPr marL="457200" indent="-457200">
              <a:buNone/>
            </a:pPr>
            <a:r>
              <a:rPr lang="en-US" sz="2400" b="1" dirty="0" smtClean="0"/>
              <a:t>      High prevalence of MRSA was found among HCWs</a:t>
            </a:r>
          </a:p>
          <a:p>
            <a:pPr marL="457200" indent="-457200">
              <a:buNone/>
            </a:pPr>
            <a:r>
              <a:rPr lang="en-US" sz="2400" b="1" dirty="0" smtClean="0"/>
              <a:t>2. Methicillin </a:t>
            </a:r>
            <a:r>
              <a:rPr lang="en-US" sz="2400" b="1" dirty="0" err="1" smtClean="0"/>
              <a:t>senstive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S. </a:t>
            </a:r>
            <a:r>
              <a:rPr lang="en-US" sz="2400" b="1" i="1" dirty="0" err="1" smtClean="0"/>
              <a:t>aureus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(MSSA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Infections in human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Skin &amp; soft tissue infection (impetigo in children)</a:t>
            </a:r>
          </a:p>
          <a:p>
            <a:pPr marL="514350" indent="-514350">
              <a:buAutoNum type="arabicPeriod"/>
            </a:pPr>
            <a:r>
              <a:rPr lang="en-US" dirty="0" smtClean="0"/>
              <a:t>Upper &amp; lower respiratory tract infection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Urinary &amp; genital tract infections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Food intoxication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Bone &amp; joint infections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Septicemia</a:t>
            </a:r>
          </a:p>
          <a:p>
            <a:pPr marL="514350" indent="-514350">
              <a:buAutoNum type="arabicPeriod"/>
            </a:pPr>
            <a:r>
              <a:rPr lang="en-US" dirty="0" smtClean="0"/>
              <a:t>Eye infection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CNS infections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Nosocomial</a:t>
            </a:r>
            <a:r>
              <a:rPr lang="en-US" dirty="0" smtClean="0"/>
              <a:t> infections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Burn infections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Staphylococci G+ stain</a:t>
            </a:r>
            <a:endParaRPr lang="ar-EG" sz="3200" b="1" dirty="0"/>
          </a:p>
        </p:txBody>
      </p:sp>
      <p:pic>
        <p:nvPicPr>
          <p:cNvPr id="7" name="Content Placeholder 6" descr="Staphylococcus_aureu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16833"/>
            <a:ext cx="4038600" cy="4320480"/>
          </a:xfrm>
        </p:spPr>
      </p:pic>
      <p:pic>
        <p:nvPicPr>
          <p:cNvPr id="8" name="Content Placeholder 7" descr="staphylococcus_aureus_electron_microscop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844824"/>
            <a:ext cx="4038600" cy="439248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picture of S. </a:t>
            </a:r>
            <a:r>
              <a:rPr lang="en-US" dirty="0" err="1" smtClean="0"/>
              <a:t>aureus</a:t>
            </a:r>
            <a:r>
              <a:rPr lang="en-US" dirty="0" smtClean="0"/>
              <a:t> infections</a:t>
            </a:r>
            <a:endParaRPr lang="en-US" dirty="0"/>
          </a:p>
        </p:txBody>
      </p:sp>
      <p:pic>
        <p:nvPicPr>
          <p:cNvPr id="5" name="Content Placeholder 4" descr="image 3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71472" y="1857364"/>
            <a:ext cx="3357586" cy="4143404"/>
          </a:xfrm>
        </p:spPr>
      </p:pic>
      <p:pic>
        <p:nvPicPr>
          <p:cNvPr id="6" name="Content Placeholder 5" descr="image 4.bmp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786314" y="2071678"/>
            <a:ext cx="3643338" cy="392909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picture of </a:t>
            </a:r>
            <a:r>
              <a:rPr lang="en-US" i="1" dirty="0" err="1" smtClean="0"/>
              <a:t>S.aureus</a:t>
            </a:r>
            <a:endParaRPr lang="en-US" i="1" dirty="0"/>
          </a:p>
        </p:txBody>
      </p:sp>
      <p:pic>
        <p:nvPicPr>
          <p:cNvPr id="5" name="Content Placeholder 4" descr="12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14348" y="2143116"/>
            <a:ext cx="3143271" cy="3500462"/>
          </a:xfrm>
        </p:spPr>
      </p:pic>
      <p:pic>
        <p:nvPicPr>
          <p:cNvPr id="6" name="Content Placeholder 5" descr="image 7.bmp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857752" y="2071678"/>
            <a:ext cx="3500462" cy="407196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picture of </a:t>
            </a:r>
            <a:r>
              <a:rPr lang="en-US" i="1" dirty="0" smtClean="0"/>
              <a:t>S. </a:t>
            </a:r>
            <a:r>
              <a:rPr lang="en-US" i="1" dirty="0" err="1" smtClean="0"/>
              <a:t>aureus</a:t>
            </a:r>
            <a:endParaRPr lang="en-US" i="1" dirty="0"/>
          </a:p>
        </p:txBody>
      </p:sp>
      <p:pic>
        <p:nvPicPr>
          <p:cNvPr id="5" name="Content Placeholder 4" descr="13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2071678"/>
            <a:ext cx="3643338" cy="4214842"/>
          </a:xfrm>
        </p:spPr>
      </p:pic>
      <p:pic>
        <p:nvPicPr>
          <p:cNvPr id="6" name="Content Placeholder 5" descr="11.bmp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786314" y="2071678"/>
            <a:ext cx="3714776" cy="4500594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Exfoliative</a:t>
            </a:r>
            <a:r>
              <a:rPr lang="en-US" sz="4000" b="1" dirty="0" smtClean="0"/>
              <a:t> skin infection</a:t>
            </a:r>
            <a:endParaRPr lang="en-US" sz="4000" b="1" dirty="0"/>
          </a:p>
        </p:txBody>
      </p:sp>
      <p:pic>
        <p:nvPicPr>
          <p:cNvPr id="5" name="Content Placeholder 4" descr="image 6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928662" y="2857496"/>
            <a:ext cx="2428892" cy="2714644"/>
          </a:xfrm>
        </p:spPr>
      </p:pic>
      <p:pic>
        <p:nvPicPr>
          <p:cNvPr id="6" name="Content Placeholder 5" descr="ex skin.bmp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786314" y="2500306"/>
            <a:ext cx="3143272" cy="285751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Impetigo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Content Placeholder 4" descr="impetigo 1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85786" y="2285992"/>
            <a:ext cx="3000396" cy="3929090"/>
          </a:xfrm>
        </p:spPr>
      </p:pic>
      <p:pic>
        <p:nvPicPr>
          <p:cNvPr id="6" name="Content Placeholder 5" descr="impetigo 2.bmp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714876" y="2071678"/>
            <a:ext cx="3643338" cy="392909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Veterinary importance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sz="2400" b="1" dirty="0" smtClean="0"/>
              <a:t>S. </a:t>
            </a:r>
            <a:r>
              <a:rPr lang="en-US" sz="2400" b="1" dirty="0" err="1" smtClean="0"/>
              <a:t>aureus</a:t>
            </a:r>
            <a:r>
              <a:rPr lang="en-US" sz="2400" b="1" dirty="0" smtClean="0"/>
              <a:t>: </a:t>
            </a:r>
            <a:r>
              <a:rPr lang="en-US" sz="2400" dirty="0" smtClean="0"/>
              <a:t>causes wound infection in all animals, mastitis, skin infections, joint infection especially in chickens, diarrhea in pits birds, vaginal infection in dogs &amp; horses.</a:t>
            </a:r>
          </a:p>
          <a:p>
            <a:pPr marL="514350" indent="-514350" algn="just">
              <a:buNone/>
            </a:pPr>
            <a:r>
              <a:rPr lang="en-US" sz="2400" b="1" dirty="0" smtClean="0"/>
              <a:t>S. </a:t>
            </a:r>
            <a:r>
              <a:rPr lang="en-US" sz="2400" b="1" dirty="0" err="1" smtClean="0"/>
              <a:t>epidermidis</a:t>
            </a:r>
            <a:r>
              <a:rPr lang="en-US" sz="2400" b="1" dirty="0" smtClean="0"/>
              <a:t>: </a:t>
            </a:r>
            <a:r>
              <a:rPr lang="en-US" sz="2400" dirty="0" smtClean="0"/>
              <a:t>It is OP, causes bovine mastitis, skin abscesses in other animals. </a:t>
            </a:r>
          </a:p>
          <a:p>
            <a:pPr marL="514350" indent="-514350" algn="just">
              <a:buNone/>
            </a:pPr>
            <a:r>
              <a:rPr lang="en-US" sz="2400" b="1" dirty="0" smtClean="0"/>
              <a:t>S. </a:t>
            </a:r>
            <a:r>
              <a:rPr lang="en-US" sz="2400" b="1" dirty="0" err="1" smtClean="0"/>
              <a:t>saprophyticus</a:t>
            </a:r>
            <a:r>
              <a:rPr lang="en-US" sz="2400" b="1" dirty="0" smtClean="0"/>
              <a:t>: </a:t>
            </a:r>
            <a:r>
              <a:rPr lang="en-US" sz="2400" dirty="0" smtClean="0"/>
              <a:t>It is OP in urinary tract infections.</a:t>
            </a:r>
          </a:p>
          <a:p>
            <a:pPr marL="514350" indent="-514350" algn="just">
              <a:buNone/>
            </a:pPr>
            <a:r>
              <a:rPr lang="en-US" sz="2400" b="1" dirty="0" smtClean="0"/>
              <a:t>S. </a:t>
            </a:r>
            <a:r>
              <a:rPr lang="en-US" sz="2400" b="1" dirty="0" err="1" smtClean="0"/>
              <a:t>warneri</a:t>
            </a:r>
            <a:r>
              <a:rPr lang="en-US" sz="2400" b="1" dirty="0" smtClean="0"/>
              <a:t>: </a:t>
            </a:r>
            <a:r>
              <a:rPr lang="en-US" sz="2400" dirty="0" smtClean="0"/>
              <a:t>it causes septicemia in lovebirds.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Bumblefood</a:t>
            </a:r>
            <a:r>
              <a:rPr lang="en-US" b="1" dirty="0" smtClean="0"/>
              <a:t> in chicken</a:t>
            </a:r>
            <a:br>
              <a:rPr lang="en-US" b="1" dirty="0" smtClean="0"/>
            </a:br>
            <a:r>
              <a:rPr lang="en-US" b="1" dirty="0" smtClean="0"/>
              <a:t>Mastitis in cow</a:t>
            </a:r>
            <a:endParaRPr lang="en-US" b="1" dirty="0"/>
          </a:p>
        </p:txBody>
      </p:sp>
      <p:pic>
        <p:nvPicPr>
          <p:cNvPr id="7" name="Content Placeholder 6" descr="bumblefoot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14348" y="2928934"/>
            <a:ext cx="2857519" cy="2857520"/>
          </a:xfrm>
        </p:spPr>
      </p:pic>
      <p:pic>
        <p:nvPicPr>
          <p:cNvPr id="8" name="Content Placeholder 7" descr="mastitis.bmp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572000" y="2357431"/>
            <a:ext cx="3143272" cy="300039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Staphylococci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507209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i="1" dirty="0">
                <a:solidFill>
                  <a:srgbClr val="FFFF00"/>
                </a:solidFill>
              </a:rPr>
              <a:t>S. </a:t>
            </a:r>
            <a:r>
              <a:rPr lang="en-US" i="1" dirty="0" err="1">
                <a:solidFill>
                  <a:srgbClr val="FFFF00"/>
                </a:solidFill>
              </a:rPr>
              <a:t>aureus</a:t>
            </a:r>
            <a:r>
              <a:rPr lang="en-US" dirty="0">
                <a:solidFill>
                  <a:srgbClr val="FFFF00"/>
                </a:solidFill>
              </a:rPr>
              <a:t> is </a:t>
            </a:r>
            <a:r>
              <a:rPr lang="en-US" dirty="0" err="1">
                <a:solidFill>
                  <a:srgbClr val="FFFF00"/>
                </a:solidFill>
              </a:rPr>
              <a:t>coagulase</a:t>
            </a:r>
            <a:r>
              <a:rPr lang="en-US" dirty="0">
                <a:solidFill>
                  <a:srgbClr val="FFFF00"/>
                </a:solidFill>
              </a:rPr>
              <a:t> positive which differentiate them from other species. It is the major pathogen for human. The </a:t>
            </a:r>
            <a:r>
              <a:rPr lang="en-US" dirty="0" err="1">
                <a:solidFill>
                  <a:srgbClr val="FFFF00"/>
                </a:solidFill>
              </a:rPr>
              <a:t>coagulase</a:t>
            </a:r>
            <a:r>
              <a:rPr lang="en-US" dirty="0">
                <a:solidFill>
                  <a:srgbClr val="FFFF00"/>
                </a:solidFill>
              </a:rPr>
              <a:t> negative staphylococci are normal flora and occasionally causing infection in </a:t>
            </a:r>
            <a:r>
              <a:rPr lang="en-US" dirty="0" smtClean="0">
                <a:solidFill>
                  <a:srgbClr val="FFFF00"/>
                </a:solidFill>
              </a:rPr>
              <a:t>human (Opportunistic pathogen).</a:t>
            </a:r>
            <a:endParaRPr lang="en-US" dirty="0">
              <a:solidFill>
                <a:srgbClr val="FFFF00"/>
              </a:solidFill>
            </a:endParaRPr>
          </a:p>
          <a:p>
            <a:pPr algn="just"/>
            <a:r>
              <a:rPr lang="en-US" b="1" dirty="0">
                <a:solidFill>
                  <a:srgbClr val="FFFF00"/>
                </a:solidFill>
              </a:rPr>
              <a:t>Morphology:</a:t>
            </a:r>
            <a:endParaRPr lang="en-US" dirty="0">
              <a:solidFill>
                <a:srgbClr val="FFFF00"/>
              </a:solidFill>
            </a:endParaRPr>
          </a:p>
          <a:p>
            <a:pPr algn="just"/>
            <a:r>
              <a:rPr lang="en-US" dirty="0">
                <a:solidFill>
                  <a:srgbClr val="FFFF00"/>
                </a:solidFill>
              </a:rPr>
              <a:t>	Staphylococci are spherical in shape usually arranged in clusters.</a:t>
            </a:r>
          </a:p>
          <a:p>
            <a:pPr algn="just"/>
            <a:r>
              <a:rPr lang="en-US" b="1" dirty="0">
                <a:solidFill>
                  <a:srgbClr val="FFFF00"/>
                </a:solidFill>
              </a:rPr>
              <a:t>Culture:</a:t>
            </a:r>
            <a:endParaRPr lang="en-US" dirty="0">
              <a:solidFill>
                <a:srgbClr val="FFFF00"/>
              </a:solidFill>
            </a:endParaRPr>
          </a:p>
          <a:p>
            <a:pPr algn="just"/>
            <a:r>
              <a:rPr lang="en-US" dirty="0">
                <a:solidFill>
                  <a:srgbClr val="FFFF00"/>
                </a:solidFill>
              </a:rPr>
              <a:t>	They readily grow on different media under aerobic or </a:t>
            </a:r>
            <a:r>
              <a:rPr lang="en-US" dirty="0" err="1" smtClean="0">
                <a:solidFill>
                  <a:srgbClr val="FFFF00"/>
                </a:solidFill>
              </a:rPr>
              <a:t>microerophilic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conditions. Colonies on solid media are round smooth and glistening. </a:t>
            </a:r>
            <a:r>
              <a:rPr lang="en-US" i="1" dirty="0">
                <a:solidFill>
                  <a:srgbClr val="FFFF00"/>
                </a:solidFill>
              </a:rPr>
              <a:t>S. </a:t>
            </a:r>
            <a:r>
              <a:rPr lang="en-US" i="1" dirty="0" err="1">
                <a:solidFill>
                  <a:srgbClr val="FFFF00"/>
                </a:solidFill>
              </a:rPr>
              <a:t>aureus</a:t>
            </a:r>
            <a:r>
              <a:rPr lang="en-US" dirty="0">
                <a:solidFill>
                  <a:srgbClr val="FFFF00"/>
                </a:solidFill>
              </a:rPr>
              <a:t> only produce gray to deep golden yellow colonies. </a:t>
            </a:r>
            <a:r>
              <a:rPr lang="en-US" i="1" dirty="0">
                <a:solidFill>
                  <a:srgbClr val="FFFF00"/>
                </a:solidFill>
              </a:rPr>
              <a:t>S. </a:t>
            </a:r>
            <a:r>
              <a:rPr lang="en-US" i="1" dirty="0" err="1">
                <a:solidFill>
                  <a:srgbClr val="FFFF00"/>
                </a:solidFill>
              </a:rPr>
              <a:t>epidermidis</a:t>
            </a:r>
            <a:r>
              <a:rPr lang="en-US" dirty="0">
                <a:solidFill>
                  <a:srgbClr val="FFFF00"/>
                </a:solidFill>
              </a:rPr>
              <a:t> produce gray to white colonies. Staphylococci are </a:t>
            </a:r>
            <a:r>
              <a:rPr lang="en-US" dirty="0" err="1">
                <a:solidFill>
                  <a:srgbClr val="FFFF00"/>
                </a:solidFill>
              </a:rPr>
              <a:t>catalase</a:t>
            </a:r>
            <a:r>
              <a:rPr lang="en-US" dirty="0">
                <a:solidFill>
                  <a:srgbClr val="FFFF00"/>
                </a:solidFill>
              </a:rPr>
              <a:t> positive which differentiate them from streptococci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S.aureus</a:t>
            </a:r>
            <a:r>
              <a:rPr lang="en-US" dirty="0" smtClean="0"/>
              <a:t>  on blood agar</a:t>
            </a:r>
            <a:endParaRPr lang="en-US" dirty="0"/>
          </a:p>
        </p:txBody>
      </p:sp>
      <p:pic>
        <p:nvPicPr>
          <p:cNvPr id="4" name="Content Placeholder 3" descr="9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57356" y="1714488"/>
            <a:ext cx="5429288" cy="471490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B-</a:t>
            </a:r>
            <a:r>
              <a:rPr lang="en-US" sz="3600" b="1" dirty="0" err="1" smtClean="0"/>
              <a:t>hemolysis</a:t>
            </a:r>
            <a:endParaRPr lang="en-US" sz="3600" b="1" dirty="0"/>
          </a:p>
        </p:txBody>
      </p:sp>
      <p:pic>
        <p:nvPicPr>
          <p:cNvPr id="4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00298" y="2000240"/>
            <a:ext cx="4429156" cy="371477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S. </a:t>
            </a:r>
            <a:r>
              <a:rPr lang="en-US" i="1" dirty="0" err="1" smtClean="0"/>
              <a:t>aureus</a:t>
            </a:r>
            <a:r>
              <a:rPr lang="en-US" i="1" dirty="0" smtClean="0"/>
              <a:t> </a:t>
            </a:r>
            <a:r>
              <a:rPr lang="en-US" dirty="0" smtClean="0"/>
              <a:t>in the Gram stain</a:t>
            </a:r>
            <a:endParaRPr lang="en-US" dirty="0"/>
          </a:p>
        </p:txBody>
      </p:sp>
      <p:pic>
        <p:nvPicPr>
          <p:cNvPr id="8" name="Content Placeholder 7" descr="10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57158" y="2071678"/>
            <a:ext cx="3500462" cy="4357717"/>
          </a:xfrm>
        </p:spPr>
      </p:pic>
      <p:pic>
        <p:nvPicPr>
          <p:cNvPr id="6" name="Content Placeholder 5" descr="Gram.bmp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000628" y="2071678"/>
            <a:ext cx="2786082" cy="342902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6FF33"/>
                </a:solidFill>
              </a:rPr>
              <a:t>Pathogenesis</a:t>
            </a:r>
            <a:r>
              <a:rPr lang="en-US" dirty="0" smtClean="0">
                <a:solidFill>
                  <a:srgbClr val="66FF33"/>
                </a:solidFill>
              </a:rPr>
              <a:t/>
            </a:r>
            <a:br>
              <a:rPr lang="en-US" dirty="0" smtClean="0">
                <a:solidFill>
                  <a:srgbClr val="66FF33"/>
                </a:solidFill>
              </a:rPr>
            </a:br>
            <a:endParaRPr lang="en-US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68760"/>
            <a:ext cx="8786874" cy="53749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	</a:t>
            </a:r>
            <a:r>
              <a:rPr lang="en-US" sz="2800" dirty="0">
                <a:solidFill>
                  <a:srgbClr val="66FF33"/>
                </a:solidFill>
              </a:rPr>
              <a:t>Nasal carriage among normal healthy population occurs in 40%-50% of humans. Nasal carriage in children is higher than in adults.  While the rate of skin carriage was about 20%. </a:t>
            </a:r>
            <a:endParaRPr lang="en-US" sz="2800" dirty="0" smtClean="0">
              <a:solidFill>
                <a:srgbClr val="66FF33"/>
              </a:solidFill>
            </a:endParaRPr>
          </a:p>
          <a:p>
            <a:pPr algn="just"/>
            <a:r>
              <a:rPr lang="en-US" sz="2800" dirty="0" smtClean="0">
                <a:solidFill>
                  <a:srgbClr val="66FF33"/>
                </a:solidFill>
              </a:rPr>
              <a:t>10</a:t>
            </a:r>
            <a:r>
              <a:rPr lang="en-US" sz="2800" dirty="0">
                <a:solidFill>
                  <a:srgbClr val="66FF33"/>
                </a:solidFill>
              </a:rPr>
              <a:t>% of normal non-pregnant women carries </a:t>
            </a:r>
            <a:r>
              <a:rPr lang="en-US" sz="2800" i="1" dirty="0">
                <a:solidFill>
                  <a:srgbClr val="66FF33"/>
                </a:solidFill>
              </a:rPr>
              <a:t>S. </a:t>
            </a:r>
            <a:r>
              <a:rPr lang="en-US" sz="2800" i="1" dirty="0" err="1">
                <a:solidFill>
                  <a:srgbClr val="66FF33"/>
                </a:solidFill>
              </a:rPr>
              <a:t>aureus</a:t>
            </a:r>
            <a:r>
              <a:rPr lang="en-US" sz="2800" dirty="0">
                <a:solidFill>
                  <a:srgbClr val="66FF33"/>
                </a:solidFill>
              </a:rPr>
              <a:t> in their vagina. </a:t>
            </a:r>
            <a:r>
              <a:rPr lang="en-US" sz="2800" i="1" dirty="0">
                <a:solidFill>
                  <a:srgbClr val="66FF33"/>
                </a:solidFill>
              </a:rPr>
              <a:t>S. </a:t>
            </a:r>
            <a:r>
              <a:rPr lang="en-US" sz="2800" i="1" dirty="0" err="1">
                <a:solidFill>
                  <a:srgbClr val="66FF33"/>
                </a:solidFill>
              </a:rPr>
              <a:t>aureus</a:t>
            </a:r>
            <a:r>
              <a:rPr lang="en-US" sz="2800" dirty="0">
                <a:solidFill>
                  <a:srgbClr val="66FF33"/>
                </a:solidFill>
              </a:rPr>
              <a:t> can enter to the body through a number of routes (mouth, nose, vagina, wounds, burns …etc). </a:t>
            </a:r>
            <a:endParaRPr lang="en-US" sz="2800" dirty="0" smtClean="0">
              <a:solidFill>
                <a:srgbClr val="66FF33"/>
              </a:solidFill>
            </a:endParaRPr>
          </a:p>
          <a:p>
            <a:pPr algn="just"/>
            <a:r>
              <a:rPr lang="en-US" sz="2800" dirty="0" smtClean="0">
                <a:solidFill>
                  <a:srgbClr val="66FF33"/>
                </a:solidFill>
              </a:rPr>
              <a:t> </a:t>
            </a:r>
            <a:r>
              <a:rPr lang="en-US" sz="2800" dirty="0">
                <a:solidFill>
                  <a:srgbClr val="66FF33"/>
                </a:solidFill>
              </a:rPr>
              <a:t>It can establish a variety of pyogenic infections as well as food intoxication. </a:t>
            </a:r>
            <a:endParaRPr lang="en-US" sz="2800" dirty="0" smtClean="0">
              <a:solidFill>
                <a:srgbClr val="66FF33"/>
              </a:solidFill>
            </a:endParaRPr>
          </a:p>
          <a:p>
            <a:pPr algn="just"/>
            <a:r>
              <a:rPr lang="en-US" sz="2800" dirty="0" smtClean="0">
                <a:solidFill>
                  <a:srgbClr val="66FF33"/>
                </a:solidFill>
              </a:rPr>
              <a:t> </a:t>
            </a:r>
            <a:r>
              <a:rPr lang="en-US" sz="2800" dirty="0">
                <a:solidFill>
                  <a:srgbClr val="66FF33"/>
                </a:solidFill>
              </a:rPr>
              <a:t>The pathogenic capacity of </a:t>
            </a:r>
            <a:r>
              <a:rPr lang="en-US" sz="2800" i="1" dirty="0">
                <a:solidFill>
                  <a:srgbClr val="66FF33"/>
                </a:solidFill>
              </a:rPr>
              <a:t>S. </a:t>
            </a:r>
            <a:r>
              <a:rPr lang="en-US" sz="2800" i="1" dirty="0" err="1">
                <a:solidFill>
                  <a:srgbClr val="66FF33"/>
                </a:solidFill>
              </a:rPr>
              <a:t>aureus</a:t>
            </a:r>
            <a:r>
              <a:rPr lang="en-US" sz="2800" dirty="0">
                <a:solidFill>
                  <a:srgbClr val="66FF33"/>
                </a:solidFill>
              </a:rPr>
              <a:t> is aided by toxins and enzymes they produced together with the invasive properties of the bacteria and their ability </a:t>
            </a:r>
            <a:r>
              <a:rPr lang="en-US" sz="2800" dirty="0" smtClean="0">
                <a:solidFill>
                  <a:srgbClr val="66FF33"/>
                </a:solidFill>
              </a:rPr>
              <a:t>to resist a wide range of antibiotics. </a:t>
            </a:r>
          </a:p>
          <a:p>
            <a:pPr algn="just"/>
            <a:r>
              <a:rPr lang="en-US" sz="2800" dirty="0" smtClean="0">
                <a:solidFill>
                  <a:srgbClr val="66FF33"/>
                </a:solidFill>
              </a:rPr>
              <a:t>Antimicrobial resistance is chromosomal &amp; plasmid mediated.</a:t>
            </a:r>
            <a:endParaRPr lang="en-US" sz="2800" dirty="0">
              <a:solidFill>
                <a:srgbClr val="66FF33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Pathogenicity</a:t>
            </a:r>
            <a:r>
              <a:rPr lang="en-US" sz="4000" b="1" dirty="0" smtClean="0"/>
              <a:t> factors of </a:t>
            </a:r>
            <a:r>
              <a:rPr lang="en-US" sz="4000" b="1" i="1" dirty="0" smtClean="0"/>
              <a:t>S. </a:t>
            </a:r>
            <a:r>
              <a:rPr lang="en-US" sz="4000" b="1" i="1" dirty="0" err="1" smtClean="0"/>
              <a:t>aureus</a:t>
            </a:r>
            <a:endParaRPr lang="en-US" sz="4000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i="1" dirty="0" smtClean="0"/>
              <a:t>S. </a:t>
            </a:r>
            <a:r>
              <a:rPr lang="en-US" i="1" dirty="0" err="1" smtClean="0"/>
              <a:t>aureus</a:t>
            </a:r>
            <a:r>
              <a:rPr lang="en-US" dirty="0" smtClean="0"/>
              <a:t> has three features that make it distinct among most other clinically important bacteria. It can express a variety of virulence factors. It has the ability to develop and expand resistance to a broad spectrum of antimicrobial drug classes, and its wide distribution in human, animal and environment.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6FF33"/>
                </a:solidFill>
              </a:rPr>
              <a:t>Toxins and enzymes of </a:t>
            </a:r>
            <a:r>
              <a:rPr lang="en-US" b="1" i="1" dirty="0" smtClean="0">
                <a:solidFill>
                  <a:srgbClr val="66FF33"/>
                </a:solidFill>
              </a:rPr>
              <a:t>S. </a:t>
            </a:r>
            <a:r>
              <a:rPr lang="en-US" b="1" i="1" dirty="0" err="1" smtClean="0">
                <a:solidFill>
                  <a:srgbClr val="66FF33"/>
                </a:solidFill>
              </a:rPr>
              <a:t>aureus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/>
              <a:t>	</a:t>
            </a:r>
            <a:r>
              <a:rPr lang="en-US" dirty="0">
                <a:solidFill>
                  <a:srgbClr val="66FF33"/>
                </a:solidFill>
              </a:rPr>
              <a:t>Staphylococci can produce many extracellular enzymes and toxins. These substances enable the bacteria for multiplying and spread widely in the tissues.</a:t>
            </a:r>
          </a:p>
          <a:p>
            <a:pPr lvl="0" algn="just"/>
            <a:r>
              <a:rPr lang="en-US" dirty="0" smtClean="0">
                <a:solidFill>
                  <a:srgbClr val="66FF33"/>
                </a:solidFill>
              </a:rPr>
              <a:t>1-Catalase</a:t>
            </a:r>
            <a:r>
              <a:rPr lang="en-US" dirty="0">
                <a:solidFill>
                  <a:srgbClr val="66FF33"/>
                </a:solidFill>
              </a:rPr>
              <a:t>: which convert hydrogen peroxide into water and oxygen.</a:t>
            </a:r>
          </a:p>
          <a:p>
            <a:pPr lvl="0" algn="just"/>
            <a:r>
              <a:rPr lang="en-US" dirty="0" smtClean="0">
                <a:solidFill>
                  <a:srgbClr val="66FF33"/>
                </a:solidFill>
              </a:rPr>
              <a:t>2-Coagulase</a:t>
            </a:r>
            <a:r>
              <a:rPr lang="en-US" dirty="0">
                <a:solidFill>
                  <a:srgbClr val="66FF33"/>
                </a:solidFill>
              </a:rPr>
              <a:t>: May deposit fibrin on the surface of staphylococci and thus protect them from phagocytosis.</a:t>
            </a:r>
          </a:p>
          <a:p>
            <a:pPr lvl="0" algn="just"/>
            <a:r>
              <a:rPr lang="en-US" dirty="0" smtClean="0">
                <a:solidFill>
                  <a:srgbClr val="66FF33"/>
                </a:solidFill>
              </a:rPr>
              <a:t>3- </a:t>
            </a:r>
            <a:r>
              <a:rPr lang="en-US" dirty="0">
                <a:solidFill>
                  <a:srgbClr val="66FF33"/>
                </a:solidFill>
              </a:rPr>
              <a:t>Enterotoxin: It is a heat-stable toxin responsible for food intoxication of </a:t>
            </a:r>
            <a:r>
              <a:rPr lang="en-US" i="1" dirty="0">
                <a:solidFill>
                  <a:srgbClr val="66FF33"/>
                </a:solidFill>
              </a:rPr>
              <a:t>S. </a:t>
            </a:r>
            <a:r>
              <a:rPr lang="en-US" i="1" dirty="0" err="1">
                <a:solidFill>
                  <a:srgbClr val="66FF33"/>
                </a:solidFill>
              </a:rPr>
              <a:t>aureus</a:t>
            </a:r>
            <a:r>
              <a:rPr lang="en-US" i="1" dirty="0">
                <a:solidFill>
                  <a:srgbClr val="66FF33"/>
                </a:solidFill>
              </a:rPr>
              <a:t>.</a:t>
            </a:r>
            <a:endParaRPr lang="en-US" dirty="0">
              <a:solidFill>
                <a:srgbClr val="66FF33"/>
              </a:solidFill>
            </a:endParaRPr>
          </a:p>
          <a:p>
            <a:pPr lvl="0" algn="just"/>
            <a:r>
              <a:rPr lang="en-US" dirty="0" smtClean="0">
                <a:solidFill>
                  <a:srgbClr val="66FF33"/>
                </a:solidFill>
              </a:rPr>
              <a:t>4-Exotoxins</a:t>
            </a:r>
            <a:r>
              <a:rPr lang="en-US" dirty="0">
                <a:solidFill>
                  <a:srgbClr val="66FF33"/>
                </a:solidFill>
              </a:rPr>
              <a:t>: which includes </a:t>
            </a:r>
            <a:r>
              <a:rPr lang="en-US" dirty="0" err="1">
                <a:solidFill>
                  <a:srgbClr val="66FF33"/>
                </a:solidFill>
              </a:rPr>
              <a:t>leukocidin</a:t>
            </a:r>
            <a:r>
              <a:rPr lang="en-US" dirty="0">
                <a:solidFill>
                  <a:srgbClr val="66FF33"/>
                </a:solidFill>
              </a:rPr>
              <a:t>, </a:t>
            </a:r>
            <a:r>
              <a:rPr lang="en-US" dirty="0" err="1">
                <a:solidFill>
                  <a:srgbClr val="66FF33"/>
                </a:solidFill>
              </a:rPr>
              <a:t>exfoliative</a:t>
            </a:r>
            <a:r>
              <a:rPr lang="en-US" dirty="0">
                <a:solidFill>
                  <a:srgbClr val="66FF33"/>
                </a:solidFill>
              </a:rPr>
              <a:t> toxin and toxic shock syndrome.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934</Words>
  <Application>Microsoft Office PowerPoint</Application>
  <PresentationFormat>On-screen Show (4:3)</PresentationFormat>
  <Paragraphs>91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Family Micrococcaceae</vt:lpstr>
      <vt:lpstr>Staphylococci G+ stain</vt:lpstr>
      <vt:lpstr>Staphylococci</vt:lpstr>
      <vt:lpstr>S.aureus  on blood agar</vt:lpstr>
      <vt:lpstr>B-hemolysis</vt:lpstr>
      <vt:lpstr>S. aureus in the Gram stain</vt:lpstr>
      <vt:lpstr>Pathogenesis </vt:lpstr>
      <vt:lpstr>Pathogenicity factors of S. aureus</vt:lpstr>
      <vt:lpstr>Toxins and enzymes of S. aureus </vt:lpstr>
      <vt:lpstr>Enzymes and toxins of S. aureus</vt:lpstr>
      <vt:lpstr>Another pathogenicity factors</vt:lpstr>
      <vt:lpstr>S. aureus food intoxication:  </vt:lpstr>
      <vt:lpstr>Toxic shock syndrome: </vt:lpstr>
      <vt:lpstr>Laboratory diagnosis: </vt:lpstr>
      <vt:lpstr>Mannitol salt agar</vt:lpstr>
      <vt:lpstr>Slide &amp; tube coagulase test</vt:lpstr>
      <vt:lpstr>Epidemiology</vt:lpstr>
      <vt:lpstr>Methicillin resistant  S. aureus (MRSA)</vt:lpstr>
      <vt:lpstr>Infections in human</vt:lpstr>
      <vt:lpstr>Clinical picture of S. aureus infections</vt:lpstr>
      <vt:lpstr>Clinical picture of S.aureus</vt:lpstr>
      <vt:lpstr>Clinical picture of S. aureus</vt:lpstr>
      <vt:lpstr>Exfoliative skin infection</vt:lpstr>
      <vt:lpstr>Impetigo </vt:lpstr>
      <vt:lpstr>Veterinary importance</vt:lpstr>
      <vt:lpstr>Bumblefood in chicken Mastitis in cow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Gram’s positive cocci Staphylococci</dc:title>
  <dc:creator>safa</dc:creator>
  <cp:lastModifiedBy>karim</cp:lastModifiedBy>
  <cp:revision>88</cp:revision>
  <dcterms:created xsi:type="dcterms:W3CDTF">2010-11-05T21:28:18Z</dcterms:created>
  <dcterms:modified xsi:type="dcterms:W3CDTF">2015-12-28T19:17:38Z</dcterms:modified>
</cp:coreProperties>
</file>